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0"/>
  </p:notesMasterIdLst>
  <p:sldIdLst>
    <p:sldId id="256" r:id="rId3"/>
    <p:sldId id="259" r:id="rId4"/>
    <p:sldId id="266" r:id="rId5"/>
    <p:sldId id="268" r:id="rId6"/>
    <p:sldId id="269" r:id="rId7"/>
    <p:sldId id="265" r:id="rId8"/>
    <p:sldId id="267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>
      <p:cViewPr varScale="1">
        <p:scale>
          <a:sx n="59" d="100"/>
          <a:sy n="59" d="100"/>
        </p:scale>
        <p:origin x="-9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C62CC-646D-402E-BD11-F238479EFB47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34C039-FC7F-4660-AF47-498AF44DA5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52126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3 copia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D5FD-C7C4-444E-BD74-93ED0BC6ACA5}" type="datetimeFigureOut">
              <a:rPr lang="es-ES" smtClean="0"/>
              <a:pPr/>
              <a:t>14/10/2019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7FFF-6D7D-47A6-82AF-BE85652087CB}" type="slidenum">
              <a:rPr lang="es-ES" smtClean="0"/>
              <a:pPr/>
              <a:t>‹#›</a:t>
            </a:fld>
            <a:endParaRPr lang="es-ES"/>
          </a:p>
        </p:txBody>
      </p:sp>
      <p:grpSp>
        <p:nvGrpSpPr>
          <p:cNvPr id="8" name="Группа 65"/>
          <p:cNvGrpSpPr/>
          <p:nvPr userDrawn="1"/>
        </p:nvGrpSpPr>
        <p:grpSpPr>
          <a:xfrm rot="10800000">
            <a:off x="467544" y="6425952"/>
            <a:ext cx="8082147" cy="432048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9" name="Скругленный прямоугольник 46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Скругленный прямоугольник 47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Скругленный прямоугольник 48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Скругленный прямоугольник 49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Скругленный прямоугольник 50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Скругленный прямоугольник 51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Скругленный прямоугольник 52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Скругленный прямоугольник 53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Скругленный прямоугольник 54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Скругленный прямоугольник 55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Скругленный прямоугольник 56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Скругленный прямоугольник 57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Скругленный прямоугольник 58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Скругленный прямоугольник 59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Скругленный прямоугольник 60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Скругленный прямоугольник 61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Скругленный прямоугольник 62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Скругленный прямоугольник 63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Скругленный прямоугольник 64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65"/>
          <p:cNvGrpSpPr/>
          <p:nvPr userDrawn="1"/>
        </p:nvGrpSpPr>
        <p:grpSpPr>
          <a:xfrm>
            <a:off x="539552" y="0"/>
            <a:ext cx="8082147" cy="432048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29" name="Скругленный прямоугольник 46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Скругленный прямоугольник 47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Скругленный прямоугольник 48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Скругленный прямоугольник 49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Скругленный прямоугольник 50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Скругленный прямоугольник 51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Скругленный прямоугольник 52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Скругленный прямоугольник 53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Скругленный прямоугольник 54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Скругленный прямоугольник 55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Скругленный прямоугольник 56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Скругленный прямоугольник 57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Скругленный прямоугольник 58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Скругленный прямоугольник 59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Скругленный прямоугольник 60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Скругленный прямоугольник 61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Скругленный прямоугольник 62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Скругленный прямоугольник 63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Скругленный прямоугольник 64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8" name="Group 42"/>
          <p:cNvGrpSpPr/>
          <p:nvPr userDrawn="1"/>
        </p:nvGrpSpPr>
        <p:grpSpPr>
          <a:xfrm>
            <a:off x="-394166" y="0"/>
            <a:ext cx="9932332" cy="6858000"/>
            <a:chOff x="-382404" y="0"/>
            <a:chExt cx="9932332" cy="6858000"/>
          </a:xfrm>
        </p:grpSpPr>
        <p:grpSp>
          <p:nvGrpSpPr>
            <p:cNvPr id="49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s-E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s-E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s-E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s-E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s-E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s-E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s-E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s-E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s-E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s-E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s-E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s-E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</p:grpSp>
        <p:sp>
          <p:nvSpPr>
            <p:cNvPr id="50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51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52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53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54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55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56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57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58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59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60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61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62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63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64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65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66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67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68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69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70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71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D5FD-C7C4-444E-BD74-93ED0BC6ACA5}" type="datetimeFigureOut">
              <a:rPr lang="es-ES" smtClean="0"/>
              <a:pPr/>
              <a:t>14/10/2019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7FFF-6D7D-47A6-82AF-BE85652087C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D5FD-C7C4-444E-BD74-93ED0BC6ACA5}" type="datetimeFigureOut">
              <a:rPr lang="es-ES" smtClean="0"/>
              <a:pPr/>
              <a:t>14/10/2019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7FFF-6D7D-47A6-82AF-BE85652087C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D5FD-C7C4-444E-BD74-93ED0BC6ACA5}" type="datetimeFigureOut">
              <a:rPr lang="es-ES" smtClean="0"/>
              <a:pPr/>
              <a:t>14/10/2019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7FFF-6D7D-47A6-82AF-BE85652087CB}" type="slidenum">
              <a:rPr lang="es-ES" smtClean="0"/>
              <a:pPr/>
              <a:t>‹#›</a:t>
            </a:fld>
            <a:endParaRPr lang="es-ES" dirty="0"/>
          </a:p>
        </p:txBody>
      </p:sp>
      <p:grpSp>
        <p:nvGrpSpPr>
          <p:cNvPr id="34" name="Group 42"/>
          <p:cNvGrpSpPr/>
          <p:nvPr userDrawn="1"/>
        </p:nvGrpSpPr>
        <p:grpSpPr>
          <a:xfrm>
            <a:off x="-394166" y="0"/>
            <a:ext cx="9932332" cy="6858000"/>
            <a:chOff x="-382404" y="0"/>
            <a:chExt cx="9932332" cy="6858000"/>
          </a:xfrm>
        </p:grpSpPr>
        <p:grpSp>
          <p:nvGrpSpPr>
            <p:cNvPr id="3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58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70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s-E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/>
                </a:p>
              </p:txBody>
            </p:sp>
            <p:sp>
              <p:nvSpPr>
                <p:cNvPr id="71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s-E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/>
                </a:p>
              </p:txBody>
            </p:sp>
            <p:sp>
              <p:nvSpPr>
                <p:cNvPr id="72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s-E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59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67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s-E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/>
                </a:p>
              </p:txBody>
            </p:sp>
            <p:sp>
              <p:nvSpPr>
                <p:cNvPr id="68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s-E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/>
                </a:p>
              </p:txBody>
            </p:sp>
            <p:sp>
              <p:nvSpPr>
                <p:cNvPr id="69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s-E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60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64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s-E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/>
                </a:p>
              </p:txBody>
            </p:sp>
            <p:sp>
              <p:nvSpPr>
                <p:cNvPr id="65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s-E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/>
                </a:p>
              </p:txBody>
            </p:sp>
            <p:sp>
              <p:nvSpPr>
                <p:cNvPr id="66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s-E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/>
                </a:p>
              </p:txBody>
            </p:sp>
          </p:grpSp>
          <p:sp>
            <p:nvSpPr>
              <p:cNvPr id="61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s-E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  <p:sp>
            <p:nvSpPr>
              <p:cNvPr id="62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s-E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  <p:sp>
            <p:nvSpPr>
              <p:cNvPr id="63" name="Rectangle 76"/>
              <p:cNvSpPr/>
              <p:nvPr userDrawn="1"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s-E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</p:grpSp>
        <p:sp>
          <p:nvSpPr>
            <p:cNvPr id="36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38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39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46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47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48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49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50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51" name="Hexagon 62"/>
            <p:cNvSpPr/>
            <p:nvPr userDrawn="1"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52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54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56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57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</p:grpSp>
      <p:sp>
        <p:nvSpPr>
          <p:cNvPr id="73" name="Rectangle 74"/>
          <p:cNvSpPr/>
          <p:nvPr userDrawn="1"/>
        </p:nvSpPr>
        <p:spPr>
          <a:xfrm>
            <a:off x="0" y="0"/>
            <a:ext cx="8100392" cy="685800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D5FD-C7C4-444E-BD74-93ED0BC6ACA5}" type="datetimeFigureOut">
              <a:rPr lang="es-ES" smtClean="0"/>
              <a:pPr/>
              <a:t>14/10/2019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7FFF-6D7D-47A6-82AF-BE85652087C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D5FD-C7C4-444E-BD74-93ED0BC6ACA5}" type="datetimeFigureOut">
              <a:rPr lang="es-ES" smtClean="0"/>
              <a:pPr/>
              <a:t>14/10/2019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7FFF-6D7D-47A6-82AF-BE85652087C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D5FD-C7C4-444E-BD74-93ED0BC6ACA5}" type="datetimeFigureOut">
              <a:rPr lang="es-ES" smtClean="0"/>
              <a:pPr/>
              <a:t>14/10/2019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7FFF-6D7D-47A6-82AF-BE85652087C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D5FD-C7C4-444E-BD74-93ED0BC6ACA5}" type="datetimeFigureOut">
              <a:rPr lang="es-ES" smtClean="0"/>
              <a:pPr/>
              <a:t>14/10/2019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7FFF-6D7D-47A6-82AF-BE85652087C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D5FD-C7C4-444E-BD74-93ED0BC6ACA5}" type="datetimeFigureOut">
              <a:rPr lang="es-ES" smtClean="0"/>
              <a:pPr/>
              <a:t>14/10/2019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7FFF-6D7D-47A6-82AF-BE85652087C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D5FD-C7C4-444E-BD74-93ED0BC6ACA5}" type="datetimeFigureOut">
              <a:rPr lang="es-ES" smtClean="0"/>
              <a:pPr/>
              <a:t>14/10/2019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7FFF-6D7D-47A6-82AF-BE85652087C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D5FD-C7C4-444E-BD74-93ED0BC6ACA5}" type="datetimeFigureOut">
              <a:rPr lang="es-ES" smtClean="0"/>
              <a:pPr/>
              <a:t>14/10/2019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7FFF-6D7D-47A6-82AF-BE85652087C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01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1D5FD-C7C4-444E-BD74-93ED0BC6ACA5}" type="datetimeFigureOut">
              <a:rPr lang="es-ES" smtClean="0"/>
              <a:pPr/>
              <a:t>14/10/2019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C7FFF-6D7D-47A6-82AF-BE85652087CB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file:///C:\Users\&#1055;&#1086;&#1083;&#1100;&#1079;&#1086;&#1074;&#1072;&#1090;&#1077;&#1083;&#1100;\Desktop\&#1047;&#1074;&#1091;&#1082;&#1080;%20&#1073;&#1099;&#1090;.&#1090;&#1077;&#1093;&#1085;&#1080;&#1082;&#1080;\&#1047;&#1074;&#1091;&#1082;%20&#1074;&#1099;&#1082;&#1083;&#1102;&#1095;&#1072;&#1090;&#1077;&#1083;&#1103;.mp3" TargetMode="External"/><Relationship Id="rId7" Type="http://schemas.openxmlformats.org/officeDocument/2006/relationships/image" Target="../media/image3.png"/><Relationship Id="rId2" Type="http://schemas.openxmlformats.org/officeDocument/2006/relationships/audio" Target="file:///C:\Users\&#1055;&#1086;&#1083;&#1100;&#1079;&#1086;&#1074;&#1072;&#1090;&#1077;&#1083;&#1100;\Desktop\&#1047;&#1074;&#1091;&#1082;&#1080;%20&#1073;&#1099;&#1090;.&#1090;&#1077;&#1093;&#1085;&#1080;&#1082;&#1080;\&#1044;&#1074;&#1077;&#1088;&#1085;&#1086;&#1081;%20&#1079;&#1074;&#1086;&#1085;&#1086;&#1082;.mp3" TargetMode="External"/><Relationship Id="rId1" Type="http://schemas.openxmlformats.org/officeDocument/2006/relationships/audio" Target="file:///C:\Users\&#1055;&#1086;&#1083;&#1100;&#1079;&#1086;&#1074;&#1072;&#1090;&#1077;&#1083;&#1100;\Desktop\&#1047;&#1074;&#1091;&#1082;&#1080;%20&#1073;&#1099;&#1090;.&#1090;&#1077;&#1093;&#1085;&#1080;&#1082;&#1080;\&#1042;&#1077;&#1085;&#1090;&#1080;&#1083;&#1103;&#1090;&#1086;&#1088;.mp3" TargetMode="Externa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7.jpeg"/><Relationship Id="rId5" Type="http://schemas.openxmlformats.org/officeDocument/2006/relationships/audio" Target="file:///C:\Users\&#1055;&#1086;&#1083;&#1100;&#1079;&#1086;&#1074;&#1072;&#1090;&#1077;&#1083;&#1100;\Desktop\&#1047;&#1074;&#1091;&#1082;&#1080;%20&#1073;&#1099;&#1090;.&#1090;&#1077;&#1093;&#1085;&#1080;&#1082;&#1080;\&#1057;&#1090;&#1080;&#1088;&#1072;&#1083;&#1100;&#1085;&#1072;&#1103;%20&#1084;&#1072;&#1096;&#1080;&#1085;&#1072;.mp3" TargetMode="External"/><Relationship Id="rId10" Type="http://schemas.openxmlformats.org/officeDocument/2006/relationships/image" Target="../media/image6.png"/><Relationship Id="rId4" Type="http://schemas.openxmlformats.org/officeDocument/2006/relationships/audio" Target="file:///C:\Users\&#1055;&#1086;&#1083;&#1100;&#1079;&#1086;&#1074;&#1072;&#1090;&#1077;&#1083;&#1100;\Desktop\&#1047;&#1074;&#1091;&#1082;&#1080;%20&#1073;&#1099;&#1090;.&#1090;&#1077;&#1093;&#1085;&#1080;&#1082;&#1080;\&#1056;&#1072;&#1076;&#1080;&#1086;.mp3" TargetMode="External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002060"/>
                </a:solidFill>
              </a:rPr>
              <a:t>Экология и энергосбережение </a:t>
            </a:r>
            <a:endParaRPr lang="es-ES" sz="6600" dirty="0">
              <a:solidFill>
                <a:srgbClr val="00206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75656" y="5733256"/>
            <a:ext cx="6400800" cy="17526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Работу выполняли : </a:t>
            </a:r>
            <a:r>
              <a:rPr lang="ru-RU" sz="1800" dirty="0" smtClean="0">
                <a:solidFill>
                  <a:schemeClr val="tx1"/>
                </a:solidFill>
              </a:rPr>
              <a:t>учащиеся </a:t>
            </a:r>
            <a:r>
              <a:rPr lang="ru-RU" sz="1800" dirty="0" smtClean="0">
                <a:solidFill>
                  <a:schemeClr val="tx1"/>
                </a:solidFill>
              </a:rPr>
              <a:t>9 б класса</a:t>
            </a:r>
            <a:endParaRPr lang="es-E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 smtClean="0">
                <a:solidFill>
                  <a:schemeClr val="bg1"/>
                </a:solidFill>
              </a:rPr>
              <a:t>В </a:t>
            </a:r>
            <a:r>
              <a:rPr lang="ru-RU" dirty="0">
                <a:solidFill>
                  <a:schemeClr val="bg1"/>
                </a:solidFill>
              </a:rPr>
              <a:t>настоящее время энергосбережение - одна из приоритетных задач. Это связано с дефицитом основных энергоресурсов, возрастающей стоимостью их добычи, а также с глобальными экологическими проблемами. Поэтому возникает необходимость разумного энергосбережения. Самый простой способ уменьшить загрязнение окружающей среды - это экономия энергии</a:t>
            </a:r>
            <a:r>
              <a:rPr lang="ru-RU" dirty="0"/>
              <a:t>.</a:t>
            </a:r>
          </a:p>
          <a:p>
            <a:endParaRPr lang="es-ES" dirty="0"/>
          </a:p>
        </p:txBody>
      </p:sp>
      <p:grpSp>
        <p:nvGrpSpPr>
          <p:cNvPr id="25" name="Группа 65"/>
          <p:cNvGrpSpPr/>
          <p:nvPr/>
        </p:nvGrpSpPr>
        <p:grpSpPr>
          <a:xfrm rot="10800000">
            <a:off x="-1" y="6516000"/>
            <a:ext cx="9144000" cy="432048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26" name="Скругленный прямоугольник 46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Скругленный прямоугольник 47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Скругленный прямоугольник 48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Скругленный прямоугольник 49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Скругленный прямоугольник 50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Скругленный прямоугольник 51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Скругленный прямоугольник 52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Скругленный прямоугольник 53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Скругленный прямоугольник 54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Скругленный прямоугольник 55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Скругленный прямоугольник 56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Скругленный прямоугольник 57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Скругленный прямоугольник 58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Скругленный прямоугольник 59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Скругленный прямоугольник 60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Скругленный прямоугольник 61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Скругленный прямоугольник 62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Скругленный прямоугольник 63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Скругленный прямоугольник 64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Содержание: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2200" dirty="0" smtClean="0">
                <a:solidFill>
                  <a:schemeClr val="bg1"/>
                </a:solidFill>
              </a:rPr>
              <a:t>* В начале урока мы знакомили детей с проблемой экологии  и энергосбережении </a:t>
            </a:r>
            <a:r>
              <a:rPr lang="ru-RU" sz="2200" dirty="0" smtClean="0">
                <a:solidFill>
                  <a:schemeClr val="bg1"/>
                </a:solidFill>
              </a:rPr>
              <a:t>(</a:t>
            </a:r>
            <a:r>
              <a:rPr lang="ru-RU" sz="2200" dirty="0" smtClean="0">
                <a:solidFill>
                  <a:schemeClr val="bg1"/>
                </a:solidFill>
              </a:rPr>
              <a:t>главными персонажами стали энергия , свет и тепло)</a:t>
            </a:r>
            <a:endParaRPr lang="ru-RU" sz="22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886" y="1412776"/>
            <a:ext cx="8712968" cy="58326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1) Игра</a:t>
            </a:r>
            <a:r>
              <a:rPr lang="en-US" sz="2000" dirty="0" smtClean="0">
                <a:solidFill>
                  <a:schemeClr val="bg1"/>
                </a:solidFill>
              </a:rPr>
              <a:t> “</a:t>
            </a:r>
            <a:r>
              <a:rPr lang="ru-RU" sz="2000" dirty="0" smtClean="0">
                <a:solidFill>
                  <a:schemeClr val="bg1"/>
                </a:solidFill>
              </a:rPr>
              <a:t>Отгадай по звуку</a:t>
            </a:r>
            <a:r>
              <a:rPr lang="en-US" sz="2000" dirty="0" smtClean="0">
                <a:solidFill>
                  <a:schemeClr val="bg1"/>
                </a:solidFill>
              </a:rPr>
              <a:t>”</a:t>
            </a:r>
            <a:endParaRPr lang="ru-RU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Задача детей была отгадать прибор по звуку.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Игра учит обращать внимание на звуки включенных электроприборов.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2) Игра  </a:t>
            </a:r>
            <a:r>
              <a:rPr lang="en-US" sz="2000" dirty="0" smtClean="0">
                <a:solidFill>
                  <a:schemeClr val="bg1"/>
                </a:solidFill>
              </a:rPr>
              <a:t>“</a:t>
            </a:r>
            <a:r>
              <a:rPr lang="ru-RU" sz="2000" dirty="0" smtClean="0">
                <a:solidFill>
                  <a:schemeClr val="bg1"/>
                </a:solidFill>
              </a:rPr>
              <a:t>Пульт управления</a:t>
            </a:r>
            <a:r>
              <a:rPr lang="en-US" sz="2000" dirty="0" smtClean="0">
                <a:solidFill>
                  <a:schemeClr val="bg1"/>
                </a:solidFill>
              </a:rPr>
              <a:t>”</a:t>
            </a:r>
            <a:endParaRPr lang="ru-RU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Каждый ученик пишет любой электроприбор на листочке , затем ведущий собирает эти листочки и кладет </a:t>
            </a:r>
            <a:r>
              <a:rPr lang="ru-RU" sz="2000" dirty="0">
                <a:solidFill>
                  <a:schemeClr val="bg1"/>
                </a:solidFill>
              </a:rPr>
              <a:t>в</a:t>
            </a:r>
            <a:r>
              <a:rPr lang="ru-RU" sz="2000" dirty="0" smtClean="0">
                <a:solidFill>
                  <a:schemeClr val="bg1"/>
                </a:solidFill>
              </a:rPr>
              <a:t> шапку.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После этого ведущий вызывает любого ученика к доске и он должен вытащить из этой </a:t>
            </a:r>
            <a:r>
              <a:rPr lang="ru-RU" sz="2000" dirty="0">
                <a:solidFill>
                  <a:schemeClr val="bg1"/>
                </a:solidFill>
              </a:rPr>
              <a:t>ш</a:t>
            </a:r>
            <a:r>
              <a:rPr lang="ru-RU" sz="2000" dirty="0" smtClean="0">
                <a:solidFill>
                  <a:schemeClr val="bg1"/>
                </a:solidFill>
              </a:rPr>
              <a:t>апки листочек с электроприбором,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и изобразить этот прибор,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что бы остальные ученики отгадали его.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3) Игра </a:t>
            </a:r>
            <a:r>
              <a:rPr lang="en-US" sz="2000" dirty="0" smtClean="0">
                <a:solidFill>
                  <a:schemeClr val="bg1"/>
                </a:solidFill>
              </a:rPr>
              <a:t>“</a:t>
            </a:r>
            <a:r>
              <a:rPr lang="ru-RU" sz="2000" dirty="0" smtClean="0">
                <a:solidFill>
                  <a:schemeClr val="bg1"/>
                </a:solidFill>
              </a:rPr>
              <a:t>Выключатели</a:t>
            </a:r>
            <a:r>
              <a:rPr lang="en-US" sz="2000" dirty="0" smtClean="0">
                <a:solidFill>
                  <a:schemeClr val="bg1"/>
                </a:solidFill>
              </a:rPr>
              <a:t>”</a:t>
            </a:r>
            <a:endParaRPr lang="ru-RU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Все дети были выключателями.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Когда они сидят-они </a:t>
            </a:r>
            <a:r>
              <a:rPr lang="en-US" sz="2000" dirty="0" smtClean="0">
                <a:solidFill>
                  <a:schemeClr val="bg1"/>
                </a:solidFill>
              </a:rPr>
              <a:t>“</a:t>
            </a:r>
            <a:r>
              <a:rPr lang="ru-RU" sz="2000" dirty="0" smtClean="0">
                <a:solidFill>
                  <a:schemeClr val="bg1"/>
                </a:solidFill>
              </a:rPr>
              <a:t>выключены</a:t>
            </a:r>
            <a:r>
              <a:rPr lang="en-US" sz="2000" dirty="0" smtClean="0">
                <a:solidFill>
                  <a:schemeClr val="bg1"/>
                </a:solidFill>
              </a:rPr>
              <a:t>”</a:t>
            </a:r>
            <a:r>
              <a:rPr lang="ru-RU" sz="2000" dirty="0" smtClean="0">
                <a:solidFill>
                  <a:schemeClr val="bg1"/>
                </a:solidFill>
              </a:rPr>
              <a:t>,когда они стоят-они </a:t>
            </a:r>
            <a:r>
              <a:rPr lang="en-US" sz="2000" dirty="0" smtClean="0">
                <a:solidFill>
                  <a:schemeClr val="bg1"/>
                </a:solidFill>
              </a:rPr>
              <a:t>“</a:t>
            </a:r>
            <a:r>
              <a:rPr lang="ru-RU" sz="2000" dirty="0" smtClean="0">
                <a:solidFill>
                  <a:schemeClr val="bg1"/>
                </a:solidFill>
              </a:rPr>
              <a:t>включены</a:t>
            </a:r>
            <a:r>
              <a:rPr lang="en-US" sz="2000" dirty="0" smtClean="0">
                <a:solidFill>
                  <a:schemeClr val="bg1"/>
                </a:solidFill>
              </a:rPr>
              <a:t>”</a:t>
            </a:r>
            <a:r>
              <a:rPr lang="ru-RU" sz="2000" dirty="0" smtClean="0">
                <a:solidFill>
                  <a:schemeClr val="bg1"/>
                </a:solidFill>
              </a:rPr>
              <a:t>.Ведущий рассказывает историю, а дети должны выполнять его команды. Например:</a:t>
            </a:r>
            <a:r>
              <a:rPr lang="en-US" sz="2000" dirty="0" smtClean="0">
                <a:solidFill>
                  <a:schemeClr val="bg1"/>
                </a:solidFill>
              </a:rPr>
              <a:t>’’</a:t>
            </a:r>
            <a:r>
              <a:rPr lang="ru-RU" sz="2000" dirty="0" smtClean="0">
                <a:solidFill>
                  <a:schemeClr val="bg1"/>
                </a:solidFill>
              </a:rPr>
              <a:t>Маша вошла в темную комнату и решила сделать уроки ,она подошла к столу и свет ВКЛЮЧИЛА(дети встали).Она ушла из комнаты и свет ВЫКЛЮЧИЛА(дети сели).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Игра показывает ученикам, что во время работы электроприборы </a:t>
            </a:r>
            <a:r>
              <a:rPr lang="en-US" sz="2000" dirty="0" smtClean="0">
                <a:solidFill>
                  <a:schemeClr val="bg1"/>
                </a:solidFill>
              </a:rPr>
              <a:t>‘’</a:t>
            </a:r>
            <a:r>
              <a:rPr lang="ru-RU" sz="2000" dirty="0" smtClean="0">
                <a:solidFill>
                  <a:schemeClr val="bg1"/>
                </a:solidFill>
              </a:rPr>
              <a:t>устают</a:t>
            </a:r>
            <a:r>
              <a:rPr lang="en-US" sz="2000" dirty="0" smtClean="0">
                <a:solidFill>
                  <a:schemeClr val="bg1"/>
                </a:solidFill>
              </a:rPr>
              <a:t>”</a:t>
            </a:r>
            <a:r>
              <a:rPr lang="ru-RU" sz="2000" dirty="0" smtClean="0">
                <a:solidFill>
                  <a:schemeClr val="bg1"/>
                </a:solidFill>
              </a:rPr>
              <a:t>,как и они</a:t>
            </a:r>
            <a:r>
              <a:rPr lang="ru-RU" sz="2000" dirty="0" smtClean="0">
                <a:solidFill>
                  <a:schemeClr val="bg1"/>
                </a:solidFill>
              </a:rPr>
              <a:t>, когда </a:t>
            </a:r>
            <a:r>
              <a:rPr lang="ru-RU" sz="2000" dirty="0" smtClean="0">
                <a:solidFill>
                  <a:schemeClr val="bg1"/>
                </a:solidFill>
              </a:rPr>
              <a:t>долго стоят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5238415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Звуки бытовых приборов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Вентилятор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2214546" y="1928802"/>
            <a:ext cx="304800" cy="304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4282" y="1785926"/>
            <a:ext cx="19503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Вентилятор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2928934"/>
            <a:ext cx="2954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Звук выключателя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8" name="Дверной звонок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8" cstate="print"/>
          <a:stretch>
            <a:fillRect/>
          </a:stretch>
        </p:blipFill>
        <p:spPr>
          <a:xfrm>
            <a:off x="3214678" y="4214818"/>
            <a:ext cx="304800" cy="304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4282" y="4071942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Дверной звонок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10" name="Звук выключателя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9" cstate="print"/>
          <a:stretch>
            <a:fillRect/>
          </a:stretch>
        </p:blipFill>
        <p:spPr>
          <a:xfrm>
            <a:off x="3286116" y="3071810"/>
            <a:ext cx="304800" cy="304800"/>
          </a:xfrm>
          <a:prstGeom prst="rect">
            <a:avLst/>
          </a:prstGeom>
        </p:spPr>
      </p:pic>
      <p:pic>
        <p:nvPicPr>
          <p:cNvPr id="11" name="Радио.mp3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9" cstate="print"/>
          <a:stretch>
            <a:fillRect/>
          </a:stretch>
        </p:blipFill>
        <p:spPr>
          <a:xfrm>
            <a:off x="1928794" y="5214950"/>
            <a:ext cx="304800" cy="3048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57158" y="5072074"/>
            <a:ext cx="11256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Радио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13" name="Стиральная машина.mp3">
            <a:hlinkClick r:id="" action="ppaction://media"/>
          </p:cNvPr>
          <p:cNvPicPr>
            <a:picLocks noRot="1" noChangeAspect="1"/>
          </p:cNvPicPr>
          <p:nvPr>
            <a:audioFile r:link="rId5"/>
          </p:nvPr>
        </p:nvPicPr>
        <p:blipFill>
          <a:blip r:embed="rId10" cstate="print"/>
          <a:stretch>
            <a:fillRect/>
          </a:stretch>
        </p:blipFill>
        <p:spPr>
          <a:xfrm>
            <a:off x="3857620" y="6000768"/>
            <a:ext cx="304800" cy="3048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14282" y="5929330"/>
            <a:ext cx="3471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Работа холодильника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16" name="Рисунок 15" descr="i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929058" y="1571612"/>
            <a:ext cx="5072066" cy="4286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07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2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125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542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134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30998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Сценарий в действии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8" name="Содержимое 7" descr="IMG_307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214422"/>
            <a:ext cx="3922190" cy="2941643"/>
          </a:xfrm>
        </p:spPr>
      </p:pic>
      <p:pic>
        <p:nvPicPr>
          <p:cNvPr id="9" name="Рисунок 8" descr="IMG_308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29190" y="1214422"/>
            <a:ext cx="3929090" cy="2946818"/>
          </a:xfrm>
          <a:prstGeom prst="rect">
            <a:avLst/>
          </a:prstGeom>
        </p:spPr>
      </p:pic>
      <p:pic>
        <p:nvPicPr>
          <p:cNvPr id="10" name="Рисунок 9" descr="IMG_308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43174" y="4286256"/>
            <a:ext cx="3929090" cy="2571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Отзывы детей 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1)Узнали о необходимости разных видов энергии для жизни людей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2)Научились распознавать бытовые приборы по звуку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3)Узнали разные  способы экономии энергии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4)Расскажут о занятии родителям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5)Обязательно будут выключать не используемые приборы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6)Понравились все игры о энергии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370642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 !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43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1785926"/>
            <a:ext cx="7000924" cy="4500594"/>
          </a:xfrm>
        </p:spPr>
      </p:pic>
    </p:spTree>
    <p:extLst>
      <p:ext uri="{BB962C8B-B14F-4D97-AF65-F5344CB8AC3E}">
        <p14:creationId xmlns="" xmlns:p14="http://schemas.microsoft.com/office/powerpoint/2010/main" val="72542438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04EC45B-A55F-4419-8B68-983DCF117A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с лампочкой на зеленом фоне</Template>
  <TotalTime>147</TotalTime>
  <Words>240</Words>
  <Application>Microsoft Office PowerPoint</Application>
  <PresentationFormat>Экран (4:3)</PresentationFormat>
  <Paragraphs>29</Paragraphs>
  <Slides>7</Slides>
  <Notes>0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Tema de Office</vt:lpstr>
      <vt:lpstr>Экология и энергосбережение </vt:lpstr>
      <vt:lpstr>Слайд 2</vt:lpstr>
      <vt:lpstr>Содержание: * В начале урока мы знакомили детей с проблемой экологии  и энергосбережении (главными персонажами стали энергия , свет и тепло)</vt:lpstr>
      <vt:lpstr>Звуки бытовых приборов</vt:lpstr>
      <vt:lpstr>Сценарий в действии</vt:lpstr>
      <vt:lpstr>Отзывы детей :</vt:lpstr>
      <vt:lpstr>Спасибо за внимание 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Экология и энергосбережние</dc:title>
  <dc:creator>Наташа</dc:creator>
  <cp:keywords/>
  <cp:lastModifiedBy>USer</cp:lastModifiedBy>
  <cp:revision>16</cp:revision>
  <dcterms:created xsi:type="dcterms:W3CDTF">2019-03-28T11:24:19Z</dcterms:created>
  <dcterms:modified xsi:type="dcterms:W3CDTF">2019-10-14T12:49:25Z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TC024835519991</vt:lpwstr>
  </property>
</Properties>
</file>